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Poppins Light" charset="1" panose="00000400000000000000"/>
      <p:regular r:id="rId43"/>
    </p:embeddedFont>
    <p:embeddedFont>
      <p:font typeface="Poppins Bold" charset="1" panose="00000800000000000000"/>
      <p:regular r:id="rId44"/>
    </p:embeddedFont>
    <p:embeddedFont>
      <p:font typeface="Poppins" charset="1" panose="00000500000000000000"/>
      <p:regular r:id="rId47"/>
    </p:embeddedFont>
    <p:embeddedFont>
      <p:font typeface="Poppins Medium" charset="1" panose="000006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notesMasters/notesMaster1.xml" Type="http://schemas.openxmlformats.org/officeDocument/2006/relationships/notesMaster"/><Relationship Id="rId41" Target="theme/theme2.xml" Type="http://schemas.openxmlformats.org/officeDocument/2006/relationships/theme"/><Relationship Id="rId42" Target="notesSlides/notesSlide1.xml" Type="http://schemas.openxmlformats.org/officeDocument/2006/relationships/notes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notesSlides/notesSlide2.xml" Type="http://schemas.openxmlformats.org/officeDocument/2006/relationships/notesSlide"/><Relationship Id="rId46" Target="notesSlides/notesSlide3.xml" Type="http://schemas.openxmlformats.org/officeDocument/2006/relationships/notesSlide"/><Relationship Id="rId47" Target="fonts/font47.fntdata" Type="http://schemas.openxmlformats.org/officeDocument/2006/relationships/font"/><Relationship Id="rId48" Target="notesSlides/notesSlide4.xml" Type="http://schemas.openxmlformats.org/officeDocument/2006/relationships/notesSlide"/><Relationship Id="rId49" Target="notesSlides/notesSlide5.xml" Type="http://schemas.openxmlformats.org/officeDocument/2006/relationships/notes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notesSlides/notesSlide6.xml" Type="http://schemas.openxmlformats.org/officeDocument/2006/relationships/notesSlide"/><Relationship Id="rId52" Target="notesSlides/notesSlide7.xml" Type="http://schemas.openxmlformats.org/officeDocument/2006/relationships/notesSlide"/><Relationship Id="rId53" Target="notesSlides/notesSlide8.xml" Type="http://schemas.openxmlformats.org/officeDocument/2006/relationships/notesSlide"/><Relationship Id="rId54" Target="notesSlides/notesSlide9.xml" Type="http://schemas.openxmlformats.org/officeDocument/2006/relationships/notesSlide"/><Relationship Id="rId55" Target="notesSlides/notesSlide10.xml" Type="http://schemas.openxmlformats.org/officeDocument/2006/relationships/notesSlide"/><Relationship Id="rId56" Target="notesSlides/notesSlide11.xml" Type="http://schemas.openxmlformats.org/officeDocument/2006/relationships/notesSlide"/><Relationship Id="rId57" Target="notesSlides/notesSlide12.xml" Type="http://schemas.openxmlformats.org/officeDocument/2006/relationships/notesSlide"/><Relationship Id="rId58" Target="notesSlides/notesSlide13.xml" Type="http://schemas.openxmlformats.org/officeDocument/2006/relationships/notesSlide"/><Relationship Id="rId59" Target="notesSlides/notesSlide14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5.xml" Type="http://schemas.openxmlformats.org/officeDocument/2006/relationships/notesSlide"/><Relationship Id="rId61" Target="notesSlides/notesSlide16.xml" Type="http://schemas.openxmlformats.org/officeDocument/2006/relationships/notesSlide"/><Relationship Id="rId62" Target="notesSlides/notesSlide17.xml" Type="http://schemas.openxmlformats.org/officeDocument/2006/relationships/notesSlide"/><Relationship Id="rId63" Target="notesSlides/notesSlide18.xml" Type="http://schemas.openxmlformats.org/officeDocument/2006/relationships/notesSlide"/><Relationship Id="rId64" Target="notesSlides/notesSlide19.xml" Type="http://schemas.openxmlformats.org/officeDocument/2006/relationships/notesSlide"/><Relationship Id="rId65" Target="notesSlides/notesSlide20.xml" Type="http://schemas.openxmlformats.org/officeDocument/2006/relationships/notesSlide"/><Relationship Id="rId66" Target="notesSlides/notesSlide21.xml" Type="http://schemas.openxmlformats.org/officeDocument/2006/relationships/notesSlide"/><Relationship Id="rId67" Target="notesSlides/notesSlide22.xml" Type="http://schemas.openxmlformats.org/officeDocument/2006/relationships/notesSlide"/><Relationship Id="rId68" Target="notesSlides/notesSlide23.xml" Type="http://schemas.openxmlformats.org/officeDocument/2006/relationships/notesSlide"/><Relationship Id="rId69" Target="notesSlides/notesSlide24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5.xml" Type="http://schemas.openxmlformats.org/officeDocument/2006/relationships/notesSlide"/><Relationship Id="rId71" Target="notesSlides/notesSlide26.xml" Type="http://schemas.openxmlformats.org/officeDocument/2006/relationships/notesSlide"/><Relationship Id="rId72" Target="notesSlides/notesSlide27.xml" Type="http://schemas.openxmlformats.org/officeDocument/2006/relationships/notesSlide"/><Relationship Id="rId73" Target="notesSlides/notesSlide28.xml" Type="http://schemas.openxmlformats.org/officeDocument/2006/relationships/notesSlide"/><Relationship Id="rId74" Target="notesSlides/notesSlide29.xml" Type="http://schemas.openxmlformats.org/officeDocument/2006/relationships/notesSlide"/><Relationship Id="rId75" Target="notesSlides/notesSlide30.xml" Type="http://schemas.openxmlformats.org/officeDocument/2006/relationships/notesSlide"/><Relationship Id="rId76" Target="notesSlides/notesSlide31.xml" Type="http://schemas.openxmlformats.org/officeDocument/2006/relationships/notesSlide"/><Relationship Id="rId77" Target="notesSlides/notesSlide32.xml" Type="http://schemas.openxmlformats.org/officeDocument/2006/relationships/notesSlide"/><Relationship Id="rId78" Target="notesSlides/notesSlide33.xml" Type="http://schemas.openxmlformats.org/officeDocument/2006/relationships/notesSlide"/><Relationship Id="rId79" Target="notesSlides/notesSlide34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jpe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jpe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jpe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jpe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jpe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jpe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jpe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jpe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jpe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jpe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jpe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jpe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jpe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jpe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.jpe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jpe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.jpe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jpe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1.jpe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1.jpe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.jpe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1.jpe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66.jpeg" Type="http://schemas.openxmlformats.org/officeDocument/2006/relationships/image"/><Relationship Id="rId2" Target="../notesSlides/notesSlide32.xml" Type="http://schemas.openxmlformats.org/officeDocument/2006/relationships/notesSlide"/><Relationship Id="rId3" Target="../media/image1.jpe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1.jpe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notesSlides/notesSlide34.xml" Type="http://schemas.openxmlformats.org/officeDocument/2006/relationships/notesSlide"/><Relationship Id="rId3" Target="../media/image1.jpeg" Type="http://schemas.openxmlformats.org/officeDocument/2006/relationships/image"/><Relationship Id="rId4" Target="https://bit.ly/3A1uf1Q" TargetMode="External" Type="http://schemas.openxmlformats.org/officeDocument/2006/relationships/hyperlink"/><Relationship Id="rId5" Target="http://bit.ly/2TyoMsr" TargetMode="External" Type="http://schemas.openxmlformats.org/officeDocument/2006/relationships/hyperlink"/><Relationship Id="rId6" Target="http://bit.ly/2TtBDfr" TargetMode="External" Type="http://schemas.openxmlformats.org/officeDocument/2006/relationships/hyperlink"/><Relationship Id="rId7" Target="../media/image69.png" Type="http://schemas.openxmlformats.org/officeDocument/2006/relationships/image"/><Relationship Id="rId8" Target="../media/image70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7800" cy="10287000"/>
            <a:chOff x="0" y="0"/>
            <a:chExt cx="24383733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360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3606">
                  <a:moveTo>
                    <a:pt x="0" y="0"/>
                  </a:moveTo>
                  <a:lnTo>
                    <a:pt x="24383606" y="0"/>
                  </a:lnTo>
                  <a:lnTo>
                    <a:pt x="2438360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51F5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17875" y="6556298"/>
            <a:ext cx="832875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51F5D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 Camila Cuevas González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3100" y="7829089"/>
            <a:ext cx="1928100" cy="174400"/>
          </a:xfrm>
          <a:custGeom>
            <a:avLst/>
            <a:gdLst/>
            <a:ahLst/>
            <a:cxnLst/>
            <a:rect r="r" b="b" t="t" l="l"/>
            <a:pathLst>
              <a:path h="174400" w="1928100">
                <a:moveTo>
                  <a:pt x="0" y="0"/>
                </a:moveTo>
                <a:lnTo>
                  <a:pt x="1928100" y="0"/>
                </a:lnTo>
                <a:lnTo>
                  <a:pt x="1928100" y="174400"/>
                </a:lnTo>
                <a:lnTo>
                  <a:pt x="0" y="17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60023" y="3746423"/>
            <a:ext cx="13367753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true">
                <a:solidFill>
                  <a:srgbClr val="E3C6FF"/>
                </a:solidFill>
                <a:latin typeface="Poppins Bold"/>
                <a:ea typeface="Poppins Bold"/>
                <a:cs typeface="Poppins Bold"/>
                <a:sym typeface="Poppins Bold"/>
              </a:rPr>
              <a:t>“Women are the largest untapped reservoir of talent in the world”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E3C6FF"/>
                </a:solidFill>
                <a:latin typeface="Poppins Bold"/>
                <a:ea typeface="Poppins Bold"/>
                <a:cs typeface="Poppins Bold"/>
                <a:sym typeface="Poppins Bold"/>
              </a:rPr>
              <a:t>-Hillary Clinton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665789"/>
            <a:ext cx="6015272" cy="6356958"/>
          </a:xfrm>
          <a:custGeom>
            <a:avLst/>
            <a:gdLst/>
            <a:ahLst/>
            <a:cxnLst/>
            <a:rect r="r" b="b" t="t" l="l"/>
            <a:pathLst>
              <a:path h="6356958" w="6015272">
                <a:moveTo>
                  <a:pt x="0" y="0"/>
                </a:moveTo>
                <a:lnTo>
                  <a:pt x="6015272" y="0"/>
                </a:lnTo>
                <a:lnTo>
                  <a:pt x="6015272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08882" y="2370153"/>
            <a:ext cx="8750418" cy="4418961"/>
          </a:xfrm>
          <a:custGeom>
            <a:avLst/>
            <a:gdLst/>
            <a:ahLst/>
            <a:cxnLst/>
            <a:rect r="r" b="b" t="t" l="l"/>
            <a:pathLst>
              <a:path h="4418961" w="8750418">
                <a:moveTo>
                  <a:pt x="0" y="0"/>
                </a:moveTo>
                <a:lnTo>
                  <a:pt x="8750418" y="0"/>
                </a:lnTo>
                <a:lnTo>
                  <a:pt x="8750418" y="4418961"/>
                </a:lnTo>
                <a:lnTo>
                  <a:pt x="0" y="441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4465" y="920862"/>
            <a:ext cx="152251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Primer análisis exploratorio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9700" y="7217739"/>
            <a:ext cx="4808782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.head</a:t>
            </a:r>
          </a:p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.shape</a:t>
            </a:r>
          </a:p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.columns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4465" y="2219684"/>
            <a:ext cx="7975769" cy="7038616"/>
          </a:xfrm>
          <a:custGeom>
            <a:avLst/>
            <a:gdLst/>
            <a:ahLst/>
            <a:cxnLst/>
            <a:rect r="r" b="b" t="t" l="l"/>
            <a:pathLst>
              <a:path h="7038616" w="7975769">
                <a:moveTo>
                  <a:pt x="0" y="0"/>
                </a:moveTo>
                <a:lnTo>
                  <a:pt x="7975769" y="0"/>
                </a:lnTo>
                <a:lnTo>
                  <a:pt x="7975769" y="7038616"/>
                </a:lnTo>
                <a:lnTo>
                  <a:pt x="0" y="7038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4465" y="920862"/>
            <a:ext cx="152251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Creación del nuevo DataFrame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91793" y="5429429"/>
            <a:ext cx="4808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.rename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466132"/>
            <a:ext cx="13604060" cy="3605076"/>
          </a:xfrm>
          <a:custGeom>
            <a:avLst/>
            <a:gdLst/>
            <a:ahLst/>
            <a:cxnLst/>
            <a:rect r="r" b="b" t="t" l="l"/>
            <a:pathLst>
              <a:path h="3605076" w="13604060">
                <a:moveTo>
                  <a:pt x="0" y="0"/>
                </a:moveTo>
                <a:lnTo>
                  <a:pt x="13604060" y="0"/>
                </a:lnTo>
                <a:lnTo>
                  <a:pt x="13604060" y="3605076"/>
                </a:lnTo>
                <a:lnTo>
                  <a:pt x="0" y="3605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8912" y="1028700"/>
            <a:ext cx="2010388" cy="6356958"/>
          </a:xfrm>
          <a:custGeom>
            <a:avLst/>
            <a:gdLst/>
            <a:ahLst/>
            <a:cxnLst/>
            <a:rect r="r" b="b" t="t" l="l"/>
            <a:pathLst>
              <a:path h="6356958" w="2010388">
                <a:moveTo>
                  <a:pt x="0" y="0"/>
                </a:moveTo>
                <a:lnTo>
                  <a:pt x="2010388" y="0"/>
                </a:lnTo>
                <a:lnTo>
                  <a:pt x="20103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20559" y="7347558"/>
            <a:ext cx="480878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.isna</a:t>
            </a:r>
          </a:p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.sum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0740098" cy="8229600"/>
          </a:xfrm>
          <a:custGeom>
            <a:avLst/>
            <a:gdLst/>
            <a:ahLst/>
            <a:cxnLst/>
            <a:rect r="r" b="b" t="t" l="l"/>
            <a:pathLst>
              <a:path h="8229600" w="10740098">
                <a:moveTo>
                  <a:pt x="0" y="0"/>
                </a:moveTo>
                <a:lnTo>
                  <a:pt x="10740098" y="0"/>
                </a:lnTo>
                <a:lnTo>
                  <a:pt x="10740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50518" y="3748088"/>
            <a:ext cx="4808782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.str</a:t>
            </a:r>
          </a:p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.replace</a:t>
            </a:r>
          </a:p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.split</a:t>
            </a:r>
          </a:p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.to_numeric</a:t>
            </a:r>
          </a:p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.dtypes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008965"/>
            <a:ext cx="16230600" cy="6269069"/>
          </a:xfrm>
          <a:custGeom>
            <a:avLst/>
            <a:gdLst/>
            <a:ahLst/>
            <a:cxnLst/>
            <a:rect r="r" b="b" t="t" l="l"/>
            <a:pathLst>
              <a:path h="6269069" w="16230600">
                <a:moveTo>
                  <a:pt x="0" y="0"/>
                </a:moveTo>
                <a:lnTo>
                  <a:pt x="16230600" y="0"/>
                </a:lnTo>
                <a:lnTo>
                  <a:pt x="16230600" y="6269070"/>
                </a:lnTo>
                <a:lnTo>
                  <a:pt x="0" y="6269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26184" y="860616"/>
            <a:ext cx="11301259" cy="3955441"/>
          </a:xfrm>
          <a:custGeom>
            <a:avLst/>
            <a:gdLst/>
            <a:ahLst/>
            <a:cxnLst/>
            <a:rect r="r" b="b" t="t" l="l"/>
            <a:pathLst>
              <a:path h="3955441" w="11301259">
                <a:moveTo>
                  <a:pt x="0" y="0"/>
                </a:moveTo>
                <a:lnTo>
                  <a:pt x="11301259" y="0"/>
                </a:lnTo>
                <a:lnTo>
                  <a:pt x="11301259" y="3955441"/>
                </a:lnTo>
                <a:lnTo>
                  <a:pt x="0" y="3955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6184" y="5601869"/>
            <a:ext cx="11301259" cy="3362125"/>
          </a:xfrm>
          <a:custGeom>
            <a:avLst/>
            <a:gdLst/>
            <a:ahLst/>
            <a:cxnLst/>
            <a:rect r="r" b="b" t="t" l="l"/>
            <a:pathLst>
              <a:path h="3362125" w="11301259">
                <a:moveTo>
                  <a:pt x="0" y="0"/>
                </a:moveTo>
                <a:lnTo>
                  <a:pt x="11301259" y="0"/>
                </a:lnTo>
                <a:lnTo>
                  <a:pt x="11301259" y="3362125"/>
                </a:lnTo>
                <a:lnTo>
                  <a:pt x="0" y="3362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64170" y="4833938"/>
            <a:ext cx="4808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pd.merge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48695"/>
            <a:ext cx="11301259" cy="2910074"/>
          </a:xfrm>
          <a:custGeom>
            <a:avLst/>
            <a:gdLst/>
            <a:ahLst/>
            <a:cxnLst/>
            <a:rect r="r" b="b" t="t" l="l"/>
            <a:pathLst>
              <a:path h="2910074" w="11301259">
                <a:moveTo>
                  <a:pt x="0" y="0"/>
                </a:moveTo>
                <a:lnTo>
                  <a:pt x="11301259" y="0"/>
                </a:lnTo>
                <a:lnTo>
                  <a:pt x="11301259" y="2910074"/>
                </a:lnTo>
                <a:lnTo>
                  <a:pt x="0" y="291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030244"/>
            <a:ext cx="11301259" cy="5382225"/>
          </a:xfrm>
          <a:custGeom>
            <a:avLst/>
            <a:gdLst/>
            <a:ahLst/>
            <a:cxnLst/>
            <a:rect r="r" b="b" t="t" l="l"/>
            <a:pathLst>
              <a:path h="5382225" w="11301259">
                <a:moveTo>
                  <a:pt x="0" y="0"/>
                </a:moveTo>
                <a:lnTo>
                  <a:pt x="11301259" y="0"/>
                </a:lnTo>
                <a:lnTo>
                  <a:pt x="11301259" y="5382225"/>
                </a:lnTo>
                <a:lnTo>
                  <a:pt x="0" y="5382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59628" y="3992144"/>
            <a:ext cx="4808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.drop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81167" y="2598185"/>
            <a:ext cx="11301259" cy="4435744"/>
          </a:xfrm>
          <a:custGeom>
            <a:avLst/>
            <a:gdLst/>
            <a:ahLst/>
            <a:cxnLst/>
            <a:rect r="r" b="b" t="t" l="l"/>
            <a:pathLst>
              <a:path h="4435744" w="11301259">
                <a:moveTo>
                  <a:pt x="0" y="0"/>
                </a:moveTo>
                <a:lnTo>
                  <a:pt x="11301259" y="0"/>
                </a:lnTo>
                <a:lnTo>
                  <a:pt x="11301259" y="4435744"/>
                </a:lnTo>
                <a:lnTo>
                  <a:pt x="0" y="443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50518" y="4235032"/>
            <a:ext cx="480878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.isin</a:t>
            </a:r>
          </a:p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.sort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15653"/>
            <a:ext cx="12030928" cy="5323686"/>
          </a:xfrm>
          <a:custGeom>
            <a:avLst/>
            <a:gdLst/>
            <a:ahLst/>
            <a:cxnLst/>
            <a:rect r="r" b="b" t="t" l="l"/>
            <a:pathLst>
              <a:path h="5323686" w="12030928">
                <a:moveTo>
                  <a:pt x="0" y="0"/>
                </a:moveTo>
                <a:lnTo>
                  <a:pt x="12030928" y="0"/>
                </a:lnTo>
                <a:lnTo>
                  <a:pt x="12030928" y="5323686"/>
                </a:lnTo>
                <a:lnTo>
                  <a:pt x="0" y="532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59628" y="3992144"/>
            <a:ext cx="4808782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list()</a:t>
            </a:r>
          </a:p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range()</a:t>
            </a:r>
          </a:p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.set_index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87382" y="1028700"/>
            <a:ext cx="16071918" cy="8216768"/>
          </a:xfrm>
          <a:custGeom>
            <a:avLst/>
            <a:gdLst/>
            <a:ahLst/>
            <a:cxnLst/>
            <a:rect r="r" b="b" t="t" l="l"/>
            <a:pathLst>
              <a:path h="8216768" w="16071918">
                <a:moveTo>
                  <a:pt x="0" y="0"/>
                </a:moveTo>
                <a:lnTo>
                  <a:pt x="16071918" y="0"/>
                </a:lnTo>
                <a:lnTo>
                  <a:pt x="16071918" y="8216768"/>
                </a:lnTo>
                <a:lnTo>
                  <a:pt x="0" y="8216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13000" y="0"/>
            <a:ext cx="6874800" cy="10287000"/>
            <a:chOff x="0" y="0"/>
            <a:chExt cx="91664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663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66352">
                  <a:moveTo>
                    <a:pt x="0" y="0"/>
                  </a:moveTo>
                  <a:lnTo>
                    <a:pt x="9166352" y="0"/>
                  </a:lnTo>
                  <a:lnTo>
                    <a:pt x="916635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4FA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17875" y="2628783"/>
            <a:ext cx="9737841" cy="9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1"/>
              </a:lnSpc>
            </a:pPr>
            <a:r>
              <a:rPr lang="en-US" b="true" sz="6399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Women working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3100" y="7829089"/>
            <a:ext cx="1928100" cy="174400"/>
          </a:xfrm>
          <a:custGeom>
            <a:avLst/>
            <a:gdLst/>
            <a:ahLst/>
            <a:cxnLst/>
            <a:rect r="r" b="b" t="t" l="l"/>
            <a:pathLst>
              <a:path h="174400" w="1928100">
                <a:moveTo>
                  <a:pt x="0" y="0"/>
                </a:moveTo>
                <a:lnTo>
                  <a:pt x="1928100" y="0"/>
                </a:lnTo>
                <a:lnTo>
                  <a:pt x="1928100" y="174400"/>
                </a:lnTo>
                <a:lnTo>
                  <a:pt x="0" y="17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091190" y="8265328"/>
            <a:ext cx="4105620" cy="2021674"/>
            <a:chOff x="0" y="0"/>
            <a:chExt cx="5474160" cy="2695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74208" cy="2695575"/>
            </a:xfrm>
            <a:custGeom>
              <a:avLst/>
              <a:gdLst/>
              <a:ahLst/>
              <a:cxnLst/>
              <a:rect r="r" b="b" t="t" l="l"/>
              <a:pathLst>
                <a:path h="2695575" w="5474208">
                  <a:moveTo>
                    <a:pt x="2261743" y="0"/>
                  </a:moveTo>
                  <a:lnTo>
                    <a:pt x="2268982" y="1409446"/>
                  </a:lnTo>
                  <a:lnTo>
                    <a:pt x="1368552" y="324993"/>
                  </a:lnTo>
                  <a:lnTo>
                    <a:pt x="1857502" y="1647063"/>
                  </a:lnTo>
                  <a:lnTo>
                    <a:pt x="640461" y="936117"/>
                  </a:lnTo>
                  <a:lnTo>
                    <a:pt x="1551940" y="2011172"/>
                  </a:lnTo>
                  <a:lnTo>
                    <a:pt x="165100" y="1759331"/>
                  </a:lnTo>
                  <a:lnTo>
                    <a:pt x="1389380" y="2457831"/>
                  </a:lnTo>
                  <a:lnTo>
                    <a:pt x="0" y="2695575"/>
                  </a:lnTo>
                  <a:lnTo>
                    <a:pt x="5474208" y="2695575"/>
                  </a:lnTo>
                  <a:lnTo>
                    <a:pt x="4084828" y="2457958"/>
                  </a:lnTo>
                  <a:lnTo>
                    <a:pt x="5309108" y="1759458"/>
                  </a:lnTo>
                  <a:lnTo>
                    <a:pt x="3922268" y="2011299"/>
                  </a:lnTo>
                  <a:lnTo>
                    <a:pt x="4833747" y="936244"/>
                  </a:lnTo>
                  <a:lnTo>
                    <a:pt x="3616706" y="1647317"/>
                  </a:lnTo>
                  <a:lnTo>
                    <a:pt x="4105656" y="325120"/>
                  </a:lnTo>
                  <a:lnTo>
                    <a:pt x="3205226" y="1409573"/>
                  </a:lnTo>
                  <a:lnTo>
                    <a:pt x="3212338" y="0"/>
                  </a:lnTo>
                  <a:lnTo>
                    <a:pt x="2737104" y="1327023"/>
                  </a:lnTo>
                  <a:lnTo>
                    <a:pt x="2261743" y="0"/>
                  </a:lnTo>
                  <a:close/>
                </a:path>
              </a:pathLst>
            </a:custGeom>
            <a:solidFill>
              <a:srgbClr val="E3C6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539973" y="2057400"/>
            <a:ext cx="5709285" cy="8229600"/>
          </a:xfrm>
          <a:custGeom>
            <a:avLst/>
            <a:gdLst/>
            <a:ahLst/>
            <a:cxnLst/>
            <a:rect r="r" b="b" t="t" l="l"/>
            <a:pathLst>
              <a:path h="8229600" w="5709285">
                <a:moveTo>
                  <a:pt x="0" y="0"/>
                </a:moveTo>
                <a:lnTo>
                  <a:pt x="5709285" y="0"/>
                </a:lnTo>
                <a:lnTo>
                  <a:pt x="57092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17875" y="6556298"/>
            <a:ext cx="832875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51F5D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 Camila Cuevas González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3100" y="3657900"/>
            <a:ext cx="573018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México y Estados Unidos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13795532" y="-359109"/>
            <a:ext cx="4907453" cy="2416509"/>
            <a:chOff x="0" y="0"/>
            <a:chExt cx="5474160" cy="26955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74208" cy="2695575"/>
            </a:xfrm>
            <a:custGeom>
              <a:avLst/>
              <a:gdLst/>
              <a:ahLst/>
              <a:cxnLst/>
              <a:rect r="r" b="b" t="t" l="l"/>
              <a:pathLst>
                <a:path h="2695575" w="5474208">
                  <a:moveTo>
                    <a:pt x="2261743" y="0"/>
                  </a:moveTo>
                  <a:lnTo>
                    <a:pt x="2268982" y="1409446"/>
                  </a:lnTo>
                  <a:lnTo>
                    <a:pt x="1368552" y="324993"/>
                  </a:lnTo>
                  <a:lnTo>
                    <a:pt x="1857502" y="1647063"/>
                  </a:lnTo>
                  <a:lnTo>
                    <a:pt x="640461" y="936117"/>
                  </a:lnTo>
                  <a:lnTo>
                    <a:pt x="1551940" y="2011172"/>
                  </a:lnTo>
                  <a:lnTo>
                    <a:pt x="165100" y="1759331"/>
                  </a:lnTo>
                  <a:lnTo>
                    <a:pt x="1389380" y="2457831"/>
                  </a:lnTo>
                  <a:lnTo>
                    <a:pt x="0" y="2695575"/>
                  </a:lnTo>
                  <a:lnTo>
                    <a:pt x="5474208" y="2695575"/>
                  </a:lnTo>
                  <a:lnTo>
                    <a:pt x="4084828" y="2457958"/>
                  </a:lnTo>
                  <a:lnTo>
                    <a:pt x="5309108" y="1759458"/>
                  </a:lnTo>
                  <a:lnTo>
                    <a:pt x="3922268" y="2011299"/>
                  </a:lnTo>
                  <a:lnTo>
                    <a:pt x="4833747" y="936244"/>
                  </a:lnTo>
                  <a:lnTo>
                    <a:pt x="3616706" y="1647317"/>
                  </a:lnTo>
                  <a:lnTo>
                    <a:pt x="4105656" y="325120"/>
                  </a:lnTo>
                  <a:lnTo>
                    <a:pt x="3205226" y="1409573"/>
                  </a:lnTo>
                  <a:lnTo>
                    <a:pt x="3212338" y="0"/>
                  </a:lnTo>
                  <a:lnTo>
                    <a:pt x="2737104" y="1327023"/>
                  </a:lnTo>
                  <a:lnTo>
                    <a:pt x="2261743" y="0"/>
                  </a:lnTo>
                  <a:close/>
                </a:path>
              </a:pathLst>
            </a:custGeom>
            <a:solidFill>
              <a:srgbClr val="E3C6FF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05268"/>
            <a:ext cx="11421818" cy="6953032"/>
          </a:xfrm>
          <a:custGeom>
            <a:avLst/>
            <a:gdLst/>
            <a:ahLst/>
            <a:cxnLst/>
            <a:rect r="r" b="b" t="t" l="l"/>
            <a:pathLst>
              <a:path h="6953032" w="11421818">
                <a:moveTo>
                  <a:pt x="0" y="0"/>
                </a:moveTo>
                <a:lnTo>
                  <a:pt x="11421818" y="0"/>
                </a:lnTo>
                <a:lnTo>
                  <a:pt x="11421818" y="6953032"/>
                </a:lnTo>
                <a:lnTo>
                  <a:pt x="0" y="6953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4465" y="920862"/>
            <a:ext cx="152251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50518" y="5020356"/>
            <a:ext cx="480878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.groupby</a:t>
            </a:r>
          </a:p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.count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05604" y="1028700"/>
            <a:ext cx="11144914" cy="7898958"/>
          </a:xfrm>
          <a:custGeom>
            <a:avLst/>
            <a:gdLst/>
            <a:ahLst/>
            <a:cxnLst/>
            <a:rect r="r" b="b" t="t" l="l"/>
            <a:pathLst>
              <a:path h="7898958" w="11144914">
                <a:moveTo>
                  <a:pt x="0" y="0"/>
                </a:moveTo>
                <a:lnTo>
                  <a:pt x="11144914" y="0"/>
                </a:lnTo>
                <a:lnTo>
                  <a:pt x="11144914" y="7898958"/>
                </a:lnTo>
                <a:lnTo>
                  <a:pt x="0" y="7898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50518" y="4291014"/>
            <a:ext cx="4808782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.tail</a:t>
            </a:r>
          </a:p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pd.Series</a:t>
            </a:r>
          </a:p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.concat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13007" y="362767"/>
            <a:ext cx="12216150" cy="8520765"/>
          </a:xfrm>
          <a:custGeom>
            <a:avLst/>
            <a:gdLst/>
            <a:ahLst/>
            <a:cxnLst/>
            <a:rect r="r" b="b" t="t" l="l"/>
            <a:pathLst>
              <a:path h="8520765" w="12216150">
                <a:moveTo>
                  <a:pt x="0" y="0"/>
                </a:moveTo>
                <a:lnTo>
                  <a:pt x="12216150" y="0"/>
                </a:lnTo>
                <a:lnTo>
                  <a:pt x="12216150" y="8520765"/>
                </a:lnTo>
                <a:lnTo>
                  <a:pt x="0" y="8520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29157" y="4291012"/>
            <a:ext cx="4808782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funciones</a:t>
            </a:r>
          </a:p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.apply</a:t>
            </a:r>
          </a:p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format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1376300" cy="7593680"/>
          </a:xfrm>
          <a:custGeom>
            <a:avLst/>
            <a:gdLst/>
            <a:ahLst/>
            <a:cxnLst/>
            <a:rect r="r" b="b" t="t" l="l"/>
            <a:pathLst>
              <a:path h="7593680" w="11376300">
                <a:moveTo>
                  <a:pt x="0" y="0"/>
                </a:moveTo>
                <a:lnTo>
                  <a:pt x="11376300" y="0"/>
                </a:lnTo>
                <a:lnTo>
                  <a:pt x="11376300" y="7593680"/>
                </a:lnTo>
                <a:lnTo>
                  <a:pt x="0" y="7593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50518" y="4562475"/>
            <a:ext cx="480878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.nunique</a:t>
            </a:r>
          </a:p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.unique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06557" y="1150243"/>
            <a:ext cx="7437443" cy="7986516"/>
          </a:xfrm>
          <a:custGeom>
            <a:avLst/>
            <a:gdLst/>
            <a:ahLst/>
            <a:cxnLst/>
            <a:rect r="r" b="b" t="t" l="l"/>
            <a:pathLst>
              <a:path h="7986516" w="7437443">
                <a:moveTo>
                  <a:pt x="0" y="0"/>
                </a:moveTo>
                <a:lnTo>
                  <a:pt x="7437443" y="0"/>
                </a:lnTo>
                <a:lnTo>
                  <a:pt x="7437443" y="7986516"/>
                </a:lnTo>
                <a:lnTo>
                  <a:pt x="0" y="7986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20298" y="4562476"/>
            <a:ext cx="480878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for</a:t>
            </a:r>
          </a:p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if / else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964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54964" y="775492"/>
            <a:ext cx="17382975" cy="2411888"/>
          </a:xfrm>
          <a:custGeom>
            <a:avLst/>
            <a:gdLst/>
            <a:ahLst/>
            <a:cxnLst/>
            <a:rect r="r" b="b" t="t" l="l"/>
            <a:pathLst>
              <a:path h="2411888" w="17382975">
                <a:moveTo>
                  <a:pt x="0" y="0"/>
                </a:moveTo>
                <a:lnTo>
                  <a:pt x="17382975" y="0"/>
                </a:lnTo>
                <a:lnTo>
                  <a:pt x="17382975" y="2411888"/>
                </a:lnTo>
                <a:lnTo>
                  <a:pt x="0" y="2411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5822" y="4156105"/>
            <a:ext cx="11301259" cy="4661769"/>
          </a:xfrm>
          <a:custGeom>
            <a:avLst/>
            <a:gdLst/>
            <a:ahLst/>
            <a:cxnLst/>
            <a:rect r="r" b="b" t="t" l="l"/>
            <a:pathLst>
              <a:path h="4661769" w="11301259">
                <a:moveTo>
                  <a:pt x="0" y="0"/>
                </a:moveTo>
                <a:lnTo>
                  <a:pt x="11301259" y="0"/>
                </a:lnTo>
                <a:lnTo>
                  <a:pt x="11301259" y="4661770"/>
                </a:lnTo>
                <a:lnTo>
                  <a:pt x="0" y="4661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6230600" cy="6695122"/>
          </a:xfrm>
          <a:custGeom>
            <a:avLst/>
            <a:gdLst/>
            <a:ahLst/>
            <a:cxnLst/>
            <a:rect r="r" b="b" t="t" l="l"/>
            <a:pathLst>
              <a:path h="6695122" w="16230600">
                <a:moveTo>
                  <a:pt x="0" y="0"/>
                </a:moveTo>
                <a:lnTo>
                  <a:pt x="16230600" y="0"/>
                </a:lnTo>
                <a:lnTo>
                  <a:pt x="16230600" y="6695122"/>
                </a:lnTo>
                <a:lnTo>
                  <a:pt x="0" y="6695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6230600" cy="7263194"/>
          </a:xfrm>
          <a:custGeom>
            <a:avLst/>
            <a:gdLst/>
            <a:ahLst/>
            <a:cxnLst/>
            <a:rect r="r" b="b" t="t" l="l"/>
            <a:pathLst>
              <a:path h="7263194" w="16230600">
                <a:moveTo>
                  <a:pt x="0" y="0"/>
                </a:moveTo>
                <a:lnTo>
                  <a:pt x="16230600" y="0"/>
                </a:lnTo>
                <a:lnTo>
                  <a:pt x="16230600" y="7263194"/>
                </a:lnTo>
                <a:lnTo>
                  <a:pt x="0" y="7263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3" y="2546605"/>
            <a:ext cx="16230600" cy="5193792"/>
          </a:xfrm>
          <a:custGeom>
            <a:avLst/>
            <a:gdLst/>
            <a:ahLst/>
            <a:cxnLst/>
            <a:rect r="r" b="b" t="t" l="l"/>
            <a:pathLst>
              <a:path h="5193792" w="16230600">
                <a:moveTo>
                  <a:pt x="0" y="0"/>
                </a:moveTo>
                <a:lnTo>
                  <a:pt x="16230600" y="0"/>
                </a:lnTo>
                <a:lnTo>
                  <a:pt x="16230600" y="5193792"/>
                </a:lnTo>
                <a:lnTo>
                  <a:pt x="0" y="5193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09650" y="2445163"/>
            <a:ext cx="16230600" cy="5396674"/>
          </a:xfrm>
          <a:custGeom>
            <a:avLst/>
            <a:gdLst/>
            <a:ahLst/>
            <a:cxnLst/>
            <a:rect r="r" b="b" t="t" l="l"/>
            <a:pathLst>
              <a:path h="5396674" w="16230600">
                <a:moveTo>
                  <a:pt x="0" y="0"/>
                </a:moveTo>
                <a:lnTo>
                  <a:pt x="16230600" y="0"/>
                </a:lnTo>
                <a:lnTo>
                  <a:pt x="16230600" y="5396674"/>
                </a:lnTo>
                <a:lnTo>
                  <a:pt x="0" y="5396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8899300"/>
            <a:ext cx="18326400" cy="1387800"/>
            <a:chOff x="0" y="0"/>
            <a:chExt cx="24435200" cy="185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1850390"/>
            </a:xfrm>
            <a:custGeom>
              <a:avLst/>
              <a:gdLst/>
              <a:ahLst/>
              <a:cxnLst/>
              <a:rect r="r" b="b" t="t" l="l"/>
              <a:pathLst>
                <a:path h="1850390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1850390"/>
                  </a:lnTo>
                  <a:lnTo>
                    <a:pt x="0" y="1850390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60800" y="2041500"/>
            <a:ext cx="2101800" cy="211500"/>
          </a:xfrm>
          <a:custGeom>
            <a:avLst/>
            <a:gdLst/>
            <a:ahLst/>
            <a:cxnLst/>
            <a:rect r="r" b="b" t="t" l="l"/>
            <a:pathLst>
              <a:path h="211500" w="2101800">
                <a:moveTo>
                  <a:pt x="0" y="0"/>
                </a:moveTo>
                <a:lnTo>
                  <a:pt x="2101800" y="0"/>
                </a:lnTo>
                <a:lnTo>
                  <a:pt x="2101800" y="211500"/>
                </a:lnTo>
                <a:lnTo>
                  <a:pt x="0" y="21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58650" y="8487876"/>
            <a:ext cx="1413350" cy="1179650"/>
          </a:xfrm>
          <a:custGeom>
            <a:avLst/>
            <a:gdLst/>
            <a:ahLst/>
            <a:cxnLst/>
            <a:rect r="r" b="b" t="t" l="l"/>
            <a:pathLst>
              <a:path h="1179650" w="1413350">
                <a:moveTo>
                  <a:pt x="0" y="0"/>
                </a:moveTo>
                <a:lnTo>
                  <a:pt x="1413350" y="0"/>
                </a:lnTo>
                <a:lnTo>
                  <a:pt x="1413350" y="1179650"/>
                </a:lnTo>
                <a:lnTo>
                  <a:pt x="0" y="1179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48730" y="897460"/>
            <a:ext cx="1710570" cy="1710570"/>
          </a:xfrm>
          <a:custGeom>
            <a:avLst/>
            <a:gdLst/>
            <a:ahLst/>
            <a:cxnLst/>
            <a:rect r="r" b="b" t="t" l="l"/>
            <a:pathLst>
              <a:path h="1710570" w="1710570">
                <a:moveTo>
                  <a:pt x="0" y="0"/>
                </a:moveTo>
                <a:lnTo>
                  <a:pt x="1710570" y="0"/>
                </a:lnTo>
                <a:lnTo>
                  <a:pt x="1710570" y="1710570"/>
                </a:lnTo>
                <a:lnTo>
                  <a:pt x="0" y="17105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36255" y="897460"/>
            <a:ext cx="1727547" cy="1727547"/>
          </a:xfrm>
          <a:custGeom>
            <a:avLst/>
            <a:gdLst/>
            <a:ahLst/>
            <a:cxnLst/>
            <a:rect r="r" b="b" t="t" l="l"/>
            <a:pathLst>
              <a:path h="1727547" w="1727547">
                <a:moveTo>
                  <a:pt x="0" y="0"/>
                </a:moveTo>
                <a:lnTo>
                  <a:pt x="1727546" y="0"/>
                </a:lnTo>
                <a:lnTo>
                  <a:pt x="1727546" y="1727547"/>
                </a:lnTo>
                <a:lnTo>
                  <a:pt x="0" y="17275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33073" y="1336478"/>
            <a:ext cx="5328219" cy="832534"/>
          </a:xfrm>
          <a:custGeom>
            <a:avLst/>
            <a:gdLst/>
            <a:ahLst/>
            <a:cxnLst/>
            <a:rect r="r" b="b" t="t" l="l"/>
            <a:pathLst>
              <a:path h="832534" w="5328219">
                <a:moveTo>
                  <a:pt x="0" y="0"/>
                </a:moveTo>
                <a:lnTo>
                  <a:pt x="5328219" y="0"/>
                </a:lnTo>
                <a:lnTo>
                  <a:pt x="5328219" y="832534"/>
                </a:lnTo>
                <a:lnTo>
                  <a:pt x="0" y="832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54465" y="2809876"/>
            <a:ext cx="7589538" cy="589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La participación de las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mujeres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 en actividades productivas es esencial para el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crecimiento económico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 de cualquier país. Sin embargo, varios organismos han detectado que existen diferencias significativas en la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participación laboral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. Diversas causas influyen en este fenómeno social, entre ellas, las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ofertas de empleo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. El género, así como el lugar de residencia, el tipo de puesto y la experiencia previa influyen en el salario de los empleados, así como en la oferta para hombres y mujeres, aunque estas relaciones no siempre son evidentes.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4465" y="920862"/>
            <a:ext cx="83605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65066" y="2857443"/>
            <a:ext cx="7589538" cy="505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Este proyecto procesará un conjunto de datos sobre ofertas de empleo en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sitios online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 como Glassdoor, Jobs 2 Careers y LinkedIn para investigar estas dinámicas y explorar cómo los diferentes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puestos de trabajo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 y el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salario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 varían según con factores clave, como el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país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, el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tipo de puesto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 y la experiencia previa y, por supuesto, el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género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. Específicamente, se procesarán los datos de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México y Estados Unidos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, para comparar dichos países y medir su progreso en materia de género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6230600" cy="6390799"/>
          </a:xfrm>
          <a:custGeom>
            <a:avLst/>
            <a:gdLst/>
            <a:ahLst/>
            <a:cxnLst/>
            <a:rect r="r" b="b" t="t" l="l"/>
            <a:pathLst>
              <a:path h="6390799" w="16230600">
                <a:moveTo>
                  <a:pt x="0" y="0"/>
                </a:moveTo>
                <a:lnTo>
                  <a:pt x="16230600" y="0"/>
                </a:lnTo>
                <a:lnTo>
                  <a:pt x="16230600" y="6390799"/>
                </a:lnTo>
                <a:lnTo>
                  <a:pt x="0" y="6390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39612" y="7880732"/>
            <a:ext cx="4808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np.mean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10254"/>
            <a:ext cx="9319826" cy="8248046"/>
          </a:xfrm>
          <a:custGeom>
            <a:avLst/>
            <a:gdLst/>
            <a:ahLst/>
            <a:cxnLst/>
            <a:rect r="r" b="b" t="t" l="l"/>
            <a:pathLst>
              <a:path h="8248046" w="9319826">
                <a:moveTo>
                  <a:pt x="0" y="0"/>
                </a:moveTo>
                <a:lnTo>
                  <a:pt x="9319826" y="0"/>
                </a:lnTo>
                <a:lnTo>
                  <a:pt x="9319826" y="8248046"/>
                </a:lnTo>
                <a:lnTo>
                  <a:pt x="0" y="8248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26878" y="4824714"/>
            <a:ext cx="4808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.sum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8899300"/>
            <a:ext cx="18326400" cy="1387800"/>
            <a:chOff x="0" y="0"/>
            <a:chExt cx="24435200" cy="185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1850390"/>
            </a:xfrm>
            <a:custGeom>
              <a:avLst/>
              <a:gdLst/>
              <a:ahLst/>
              <a:cxnLst/>
              <a:rect r="r" b="b" t="t" l="l"/>
              <a:pathLst>
                <a:path h="1850390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1850390"/>
                  </a:lnTo>
                  <a:lnTo>
                    <a:pt x="0" y="1850390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821880" y="3029208"/>
            <a:ext cx="7548520" cy="6052176"/>
          </a:xfrm>
          <a:custGeom>
            <a:avLst/>
            <a:gdLst/>
            <a:ahLst/>
            <a:cxnLst/>
            <a:rect r="r" b="b" t="t" l="l"/>
            <a:pathLst>
              <a:path h="6052176" w="7548520">
                <a:moveTo>
                  <a:pt x="0" y="0"/>
                </a:moveTo>
                <a:lnTo>
                  <a:pt x="7548520" y="0"/>
                </a:lnTo>
                <a:lnTo>
                  <a:pt x="7548520" y="6052176"/>
                </a:lnTo>
                <a:lnTo>
                  <a:pt x="0" y="605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18940" y="7851242"/>
            <a:ext cx="3702638" cy="1766338"/>
          </a:xfrm>
          <a:custGeom>
            <a:avLst/>
            <a:gdLst/>
            <a:ahLst/>
            <a:cxnLst/>
            <a:rect r="r" b="b" t="t" l="l"/>
            <a:pathLst>
              <a:path h="1766338" w="3702638">
                <a:moveTo>
                  <a:pt x="0" y="0"/>
                </a:moveTo>
                <a:lnTo>
                  <a:pt x="3702638" y="0"/>
                </a:lnTo>
                <a:lnTo>
                  <a:pt x="3702638" y="1766338"/>
                </a:lnTo>
                <a:lnTo>
                  <a:pt x="0" y="176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76100" y="1951850"/>
            <a:ext cx="1928100" cy="174400"/>
          </a:xfrm>
          <a:custGeom>
            <a:avLst/>
            <a:gdLst/>
            <a:ahLst/>
            <a:cxnLst/>
            <a:rect r="r" b="b" t="t" l="l"/>
            <a:pathLst>
              <a:path h="174400" w="1928100">
                <a:moveTo>
                  <a:pt x="0" y="0"/>
                </a:moveTo>
                <a:lnTo>
                  <a:pt x="1928100" y="0"/>
                </a:lnTo>
                <a:lnTo>
                  <a:pt x="1928100" y="174400"/>
                </a:lnTo>
                <a:lnTo>
                  <a:pt x="0" y="174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17300" y="1951850"/>
            <a:ext cx="1825222" cy="1735904"/>
            <a:chOff x="0" y="0"/>
            <a:chExt cx="2433629" cy="23145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3828" cy="2314575"/>
            </a:xfrm>
            <a:custGeom>
              <a:avLst/>
              <a:gdLst/>
              <a:ahLst/>
              <a:cxnLst/>
              <a:rect r="r" b="b" t="t" l="l"/>
              <a:pathLst>
                <a:path h="2314575" w="2433828">
                  <a:moveTo>
                    <a:pt x="840740" y="0"/>
                  </a:moveTo>
                  <a:lnTo>
                    <a:pt x="859155" y="665099"/>
                  </a:lnTo>
                  <a:lnTo>
                    <a:pt x="232410" y="441960"/>
                  </a:lnTo>
                  <a:lnTo>
                    <a:pt x="638175" y="969264"/>
                  </a:lnTo>
                  <a:lnTo>
                    <a:pt x="0" y="1157224"/>
                  </a:lnTo>
                  <a:lnTo>
                    <a:pt x="638175" y="1345311"/>
                  </a:lnTo>
                  <a:lnTo>
                    <a:pt x="232410" y="1872488"/>
                  </a:lnTo>
                  <a:lnTo>
                    <a:pt x="859282" y="1649476"/>
                  </a:lnTo>
                  <a:lnTo>
                    <a:pt x="840867" y="2314575"/>
                  </a:lnTo>
                  <a:lnTo>
                    <a:pt x="1216914" y="1765681"/>
                  </a:lnTo>
                  <a:lnTo>
                    <a:pt x="1592961" y="2314575"/>
                  </a:lnTo>
                  <a:lnTo>
                    <a:pt x="1574546" y="1649476"/>
                  </a:lnTo>
                  <a:lnTo>
                    <a:pt x="2201418" y="1872488"/>
                  </a:lnTo>
                  <a:lnTo>
                    <a:pt x="1795653" y="1345311"/>
                  </a:lnTo>
                  <a:lnTo>
                    <a:pt x="2433828" y="1157224"/>
                  </a:lnTo>
                  <a:lnTo>
                    <a:pt x="1795653" y="969264"/>
                  </a:lnTo>
                  <a:lnTo>
                    <a:pt x="2201291" y="441960"/>
                  </a:lnTo>
                  <a:lnTo>
                    <a:pt x="1574419" y="665099"/>
                  </a:lnTo>
                  <a:lnTo>
                    <a:pt x="1592834" y="0"/>
                  </a:lnTo>
                  <a:lnTo>
                    <a:pt x="1216787" y="548894"/>
                  </a:lnTo>
                  <a:lnTo>
                    <a:pt x="840740" y="0"/>
                  </a:lnTo>
                  <a:close/>
                </a:path>
              </a:pathLst>
            </a:custGeom>
            <a:solidFill>
              <a:srgbClr val="764FA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254604" y="736304"/>
            <a:ext cx="363812" cy="493900"/>
          </a:xfrm>
          <a:custGeom>
            <a:avLst/>
            <a:gdLst/>
            <a:ahLst/>
            <a:cxnLst/>
            <a:rect r="r" b="b" t="t" l="l"/>
            <a:pathLst>
              <a:path h="493900" w="363812">
                <a:moveTo>
                  <a:pt x="0" y="0"/>
                </a:moveTo>
                <a:lnTo>
                  <a:pt x="363812" y="0"/>
                </a:lnTo>
                <a:lnTo>
                  <a:pt x="363812" y="493900"/>
                </a:lnTo>
                <a:lnTo>
                  <a:pt x="0" y="493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90279" y="3335692"/>
            <a:ext cx="7053724" cy="3835697"/>
          </a:xfrm>
          <a:custGeom>
            <a:avLst/>
            <a:gdLst/>
            <a:ahLst/>
            <a:cxnLst/>
            <a:rect r="r" b="b" t="t" l="l"/>
            <a:pathLst>
              <a:path h="3835697" w="7053724">
                <a:moveTo>
                  <a:pt x="0" y="0"/>
                </a:moveTo>
                <a:lnTo>
                  <a:pt x="7053724" y="0"/>
                </a:lnTo>
                <a:lnTo>
                  <a:pt x="7053724" y="3835697"/>
                </a:lnTo>
                <a:lnTo>
                  <a:pt x="0" y="38356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1260" r="0" b="-1126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21625" y="914800"/>
            <a:ext cx="152251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Consideraciones futuras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35896" y="3273512"/>
            <a:ext cx="7217031" cy="42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 Ya con los datos procesados y limpiados, será posible realizar un análisis más profundo, tal como la visualización de las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relaciones entre salario y género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, y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la identificación de posibles sesgos en el área STEM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. En un futuro, los datos obtenidos podrían usarse como guía para implementar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estrategias de los sitios online para diversificar su oferta laboral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..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8899300"/>
            <a:ext cx="18326400" cy="1387800"/>
            <a:chOff x="0" y="0"/>
            <a:chExt cx="24435200" cy="185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1850390"/>
            </a:xfrm>
            <a:custGeom>
              <a:avLst/>
              <a:gdLst/>
              <a:ahLst/>
              <a:cxnLst/>
              <a:rect r="r" b="b" t="t" l="l"/>
              <a:pathLst>
                <a:path h="1850390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1850390"/>
                  </a:lnTo>
                  <a:lnTo>
                    <a:pt x="0" y="1850390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AutoShape 5" id="5"/>
          <p:cNvSpPr/>
          <p:nvPr/>
        </p:nvSpPr>
        <p:spPr>
          <a:xfrm rot="3859">
            <a:off x="660070" y="1435350"/>
            <a:ext cx="16967861" cy="0"/>
          </a:xfrm>
          <a:prstGeom prst="line">
            <a:avLst/>
          </a:prstGeom>
          <a:ln cap="rnd" w="9525">
            <a:solidFill>
              <a:srgbClr val="C6C6C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4133650" y="497400"/>
            <a:ext cx="2727910" cy="2594420"/>
            <a:chOff x="0" y="0"/>
            <a:chExt cx="3637213" cy="34592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37026" cy="3459353"/>
            </a:xfrm>
            <a:custGeom>
              <a:avLst/>
              <a:gdLst/>
              <a:ahLst/>
              <a:cxnLst/>
              <a:rect r="r" b="b" t="t" l="l"/>
              <a:pathLst>
                <a:path h="3459353" w="3637026">
                  <a:moveTo>
                    <a:pt x="1256665" y="0"/>
                  </a:moveTo>
                  <a:lnTo>
                    <a:pt x="1284224" y="994029"/>
                  </a:lnTo>
                  <a:lnTo>
                    <a:pt x="347345" y="660654"/>
                  </a:lnTo>
                  <a:lnTo>
                    <a:pt x="953770" y="1448562"/>
                  </a:lnTo>
                  <a:lnTo>
                    <a:pt x="0" y="1729613"/>
                  </a:lnTo>
                  <a:lnTo>
                    <a:pt x="953770" y="2010664"/>
                  </a:lnTo>
                  <a:lnTo>
                    <a:pt x="347345" y="2798572"/>
                  </a:lnTo>
                  <a:lnTo>
                    <a:pt x="1284097" y="2465324"/>
                  </a:lnTo>
                  <a:lnTo>
                    <a:pt x="1256538" y="3459353"/>
                  </a:lnTo>
                  <a:lnTo>
                    <a:pt x="1818513" y="2639060"/>
                  </a:lnTo>
                  <a:lnTo>
                    <a:pt x="2380488" y="3459353"/>
                  </a:lnTo>
                  <a:lnTo>
                    <a:pt x="2352929" y="2465324"/>
                  </a:lnTo>
                  <a:lnTo>
                    <a:pt x="3289681" y="2798572"/>
                  </a:lnTo>
                  <a:lnTo>
                    <a:pt x="2683256" y="2010664"/>
                  </a:lnTo>
                  <a:lnTo>
                    <a:pt x="3637026" y="1729613"/>
                  </a:lnTo>
                  <a:lnTo>
                    <a:pt x="2683256" y="1448689"/>
                  </a:lnTo>
                  <a:lnTo>
                    <a:pt x="3289681" y="660654"/>
                  </a:lnTo>
                  <a:lnTo>
                    <a:pt x="2352929" y="994029"/>
                  </a:lnTo>
                  <a:lnTo>
                    <a:pt x="2380615" y="0"/>
                  </a:lnTo>
                  <a:lnTo>
                    <a:pt x="1818640" y="820293"/>
                  </a:lnTo>
                  <a:lnTo>
                    <a:pt x="1256665" y="0"/>
                  </a:lnTo>
                  <a:close/>
                </a:path>
              </a:pathLst>
            </a:custGeom>
            <a:solidFill>
              <a:srgbClr val="351F5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21204" y="468392"/>
            <a:ext cx="801886" cy="787132"/>
          </a:xfrm>
          <a:custGeom>
            <a:avLst/>
            <a:gdLst/>
            <a:ahLst/>
            <a:cxnLst/>
            <a:rect r="r" b="b" t="t" l="l"/>
            <a:pathLst>
              <a:path h="787132" w="801886">
                <a:moveTo>
                  <a:pt x="0" y="0"/>
                </a:moveTo>
                <a:lnTo>
                  <a:pt x="801886" y="0"/>
                </a:lnTo>
                <a:lnTo>
                  <a:pt x="801886" y="787132"/>
                </a:lnTo>
                <a:lnTo>
                  <a:pt x="0" y="787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64150" y="7201402"/>
            <a:ext cx="2390166" cy="2390206"/>
            <a:chOff x="0" y="0"/>
            <a:chExt cx="3186888" cy="3186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86684" cy="3186938"/>
            </a:xfrm>
            <a:custGeom>
              <a:avLst/>
              <a:gdLst/>
              <a:ahLst/>
              <a:cxnLst/>
              <a:rect r="r" b="b" t="t" l="l"/>
              <a:pathLst>
                <a:path h="3186938" w="3186684">
                  <a:moveTo>
                    <a:pt x="1593469" y="0"/>
                  </a:moveTo>
                  <a:cubicBezTo>
                    <a:pt x="1593469" y="880110"/>
                    <a:pt x="879983" y="1593469"/>
                    <a:pt x="0" y="1593469"/>
                  </a:cubicBezTo>
                  <a:cubicBezTo>
                    <a:pt x="879983" y="1593469"/>
                    <a:pt x="1593342" y="2306955"/>
                    <a:pt x="1593342" y="3186938"/>
                  </a:cubicBezTo>
                  <a:cubicBezTo>
                    <a:pt x="1593342" y="2306955"/>
                    <a:pt x="2306828" y="1593469"/>
                    <a:pt x="3186684" y="1593469"/>
                  </a:cubicBezTo>
                  <a:cubicBezTo>
                    <a:pt x="2306574" y="1593469"/>
                    <a:pt x="1593342" y="879983"/>
                    <a:pt x="1593342" y="0"/>
                  </a:cubicBezTo>
                  <a:close/>
                </a:path>
              </a:pathLst>
            </a:custGeom>
            <a:solidFill>
              <a:srgbClr val="E3C6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097367" y="2538630"/>
            <a:ext cx="10093271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El procesamiento de datos es de suma importancia para observar las diferencias entre las características de la oferta laboral, según el género. En este proyecto, nos enfocamos en limpiar y preparar un conjunto de datos de ofertas laborales, dando pie a futuras investigaciones sobre las relaciones entre género, país, experiencia previa, tipo de puesto y salario. Con el nuevo conjunto de datos procesados y listos, será posible avanzar hacia análisis más profundos que sirvan para generar estrategias en la gestión del talento femenino.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1625" y="914800"/>
            <a:ext cx="152251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97225" y="7143875"/>
            <a:ext cx="11093550" cy="94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-US" sz="2400" u="sng">
                <a:solidFill>
                  <a:srgbClr val="764FAF"/>
                </a:solidFill>
                <a:latin typeface="Poppins"/>
                <a:ea typeface="Poppins"/>
                <a:cs typeface="Poppins"/>
                <a:sym typeface="Poppins"/>
                <a:hlinkClick r:id="rId4" tooltip="https://bit.ly/3A1uf1Q"/>
              </a:rPr>
              <a:t>Slidesgo</a:t>
            </a:r>
            <a:r>
              <a:rPr lang="en-US" sz="2400">
                <a:solidFill>
                  <a:srgbClr val="764FA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and includes icons by </a:t>
            </a:r>
            <a:r>
              <a:rPr lang="en-US" sz="2400" u="sng">
                <a:solidFill>
                  <a:srgbClr val="764FAF"/>
                </a:solidFill>
                <a:latin typeface="Poppins"/>
                <a:ea typeface="Poppins"/>
                <a:cs typeface="Poppins"/>
                <a:sym typeface="Poppins"/>
                <a:hlinkClick r:id="rId5" tooltip="http://bit.ly/2TyoMsr"/>
              </a:rPr>
              <a:t>Flaticon</a:t>
            </a:r>
            <a:r>
              <a:rPr lang="en-US" sz="2400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-US" sz="2400" u="sng">
                <a:solidFill>
                  <a:srgbClr val="764FAF"/>
                </a:solidFill>
                <a:latin typeface="Poppins"/>
                <a:ea typeface="Poppins"/>
                <a:cs typeface="Poppins"/>
                <a:sym typeface="Poppins"/>
                <a:hlinkClick r:id="rId6" tooltip="http://bit.ly/2TtBDfr"/>
              </a:rPr>
              <a:t>Freepik</a:t>
            </a:r>
            <a:r>
              <a:rPr lang="en-US" sz="2400" u="sng">
                <a:solidFill>
                  <a:srgbClr val="764FA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8250" y="8899300"/>
            <a:ext cx="18326400" cy="1387800"/>
            <a:chOff x="0" y="0"/>
            <a:chExt cx="24435200" cy="185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35181" cy="1850390"/>
            </a:xfrm>
            <a:custGeom>
              <a:avLst/>
              <a:gdLst/>
              <a:ahLst/>
              <a:cxnLst/>
              <a:rect r="r" b="b" t="t" l="l"/>
              <a:pathLst>
                <a:path h="1850390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1850390"/>
                  </a:lnTo>
                  <a:lnTo>
                    <a:pt x="0" y="1850390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438428" y="2010702"/>
            <a:ext cx="9411150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b="true" sz="14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¡Muchas gracias</a:t>
            </a:r>
            <a:r>
              <a:rPr lang="en-US" b="true" sz="14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3725" y="8329175"/>
            <a:ext cx="8120550" cy="35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764FAF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-1041950" y="1127852"/>
            <a:ext cx="4105620" cy="2021674"/>
            <a:chOff x="0" y="0"/>
            <a:chExt cx="5474160" cy="2695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4208" cy="2695575"/>
            </a:xfrm>
            <a:custGeom>
              <a:avLst/>
              <a:gdLst/>
              <a:ahLst/>
              <a:cxnLst/>
              <a:rect r="r" b="b" t="t" l="l"/>
              <a:pathLst>
                <a:path h="2695575" w="5474208">
                  <a:moveTo>
                    <a:pt x="2261743" y="0"/>
                  </a:moveTo>
                  <a:lnTo>
                    <a:pt x="2268982" y="1409446"/>
                  </a:lnTo>
                  <a:lnTo>
                    <a:pt x="1368552" y="324993"/>
                  </a:lnTo>
                  <a:lnTo>
                    <a:pt x="1857502" y="1647063"/>
                  </a:lnTo>
                  <a:lnTo>
                    <a:pt x="640461" y="936117"/>
                  </a:lnTo>
                  <a:lnTo>
                    <a:pt x="1551940" y="2011172"/>
                  </a:lnTo>
                  <a:lnTo>
                    <a:pt x="165100" y="1759331"/>
                  </a:lnTo>
                  <a:lnTo>
                    <a:pt x="1389380" y="2457831"/>
                  </a:lnTo>
                  <a:lnTo>
                    <a:pt x="0" y="2695575"/>
                  </a:lnTo>
                  <a:lnTo>
                    <a:pt x="5474208" y="2695575"/>
                  </a:lnTo>
                  <a:lnTo>
                    <a:pt x="4084828" y="2457958"/>
                  </a:lnTo>
                  <a:lnTo>
                    <a:pt x="5309108" y="1759458"/>
                  </a:lnTo>
                  <a:lnTo>
                    <a:pt x="3922268" y="2011299"/>
                  </a:lnTo>
                  <a:lnTo>
                    <a:pt x="4833747" y="936244"/>
                  </a:lnTo>
                  <a:lnTo>
                    <a:pt x="3616706" y="1647317"/>
                  </a:lnTo>
                  <a:lnTo>
                    <a:pt x="4105656" y="325120"/>
                  </a:lnTo>
                  <a:lnTo>
                    <a:pt x="3205226" y="1409573"/>
                  </a:lnTo>
                  <a:lnTo>
                    <a:pt x="3212338" y="0"/>
                  </a:lnTo>
                  <a:lnTo>
                    <a:pt x="2737104" y="1327023"/>
                  </a:lnTo>
                  <a:lnTo>
                    <a:pt x="2261743" y="0"/>
                  </a:lnTo>
                  <a:close/>
                </a:path>
              </a:pathLst>
            </a:custGeom>
            <a:solidFill>
              <a:srgbClr val="E3C6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971844" y="7215712"/>
            <a:ext cx="2733702" cy="2281680"/>
          </a:xfrm>
          <a:custGeom>
            <a:avLst/>
            <a:gdLst/>
            <a:ahLst/>
            <a:cxnLst/>
            <a:rect r="r" b="b" t="t" l="l"/>
            <a:pathLst>
              <a:path h="2281680" w="2733702">
                <a:moveTo>
                  <a:pt x="0" y="0"/>
                </a:moveTo>
                <a:lnTo>
                  <a:pt x="2733702" y="0"/>
                </a:lnTo>
                <a:lnTo>
                  <a:pt x="2733702" y="2281680"/>
                </a:lnTo>
                <a:lnTo>
                  <a:pt x="0" y="2281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117952" y="879192"/>
            <a:ext cx="1264838" cy="1264860"/>
            <a:chOff x="0" y="0"/>
            <a:chExt cx="1686451" cy="16864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6306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6306">
                  <a:moveTo>
                    <a:pt x="843280" y="0"/>
                  </a:moveTo>
                  <a:cubicBezTo>
                    <a:pt x="843280" y="465709"/>
                    <a:pt x="465709" y="843280"/>
                    <a:pt x="0" y="843280"/>
                  </a:cubicBezTo>
                  <a:cubicBezTo>
                    <a:pt x="465709" y="843280"/>
                    <a:pt x="843153" y="1220851"/>
                    <a:pt x="843153" y="1686560"/>
                  </a:cubicBezTo>
                  <a:cubicBezTo>
                    <a:pt x="843153" y="1220851"/>
                    <a:pt x="1220724" y="843280"/>
                    <a:pt x="1686306" y="843280"/>
                  </a:cubicBezTo>
                  <a:cubicBezTo>
                    <a:pt x="1220724" y="843280"/>
                    <a:pt x="843280" y="465709"/>
                    <a:pt x="843280" y="0"/>
                  </a:cubicBezTo>
                  <a:close/>
                </a:path>
              </a:pathLst>
            </a:custGeom>
            <a:solidFill>
              <a:srgbClr val="E3C6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7254604" y="736304"/>
            <a:ext cx="363812" cy="493900"/>
          </a:xfrm>
          <a:custGeom>
            <a:avLst/>
            <a:gdLst/>
            <a:ahLst/>
            <a:cxnLst/>
            <a:rect r="r" b="b" t="t" l="l"/>
            <a:pathLst>
              <a:path h="493900" w="363812">
                <a:moveTo>
                  <a:pt x="0" y="0"/>
                </a:moveTo>
                <a:lnTo>
                  <a:pt x="363812" y="0"/>
                </a:lnTo>
                <a:lnTo>
                  <a:pt x="363812" y="493900"/>
                </a:lnTo>
                <a:lnTo>
                  <a:pt x="0" y="493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234600" cy="10287000"/>
            <a:chOff x="0" y="0"/>
            <a:chExt cx="123128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12777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312777">
                  <a:moveTo>
                    <a:pt x="0" y="0"/>
                  </a:moveTo>
                  <a:lnTo>
                    <a:pt x="12312777" y="0"/>
                  </a:lnTo>
                  <a:lnTo>
                    <a:pt x="12312777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4FA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68500" y="2148300"/>
            <a:ext cx="10551000" cy="5990400"/>
            <a:chOff x="0" y="0"/>
            <a:chExt cx="14068000" cy="7987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68044" cy="7987157"/>
            </a:xfrm>
            <a:custGeom>
              <a:avLst/>
              <a:gdLst/>
              <a:ahLst/>
              <a:cxnLst/>
              <a:rect r="r" b="b" t="t" l="l"/>
              <a:pathLst>
                <a:path h="7987157" w="14068044">
                  <a:moveTo>
                    <a:pt x="0" y="0"/>
                  </a:moveTo>
                  <a:lnTo>
                    <a:pt x="14068044" y="0"/>
                  </a:lnTo>
                  <a:lnTo>
                    <a:pt x="14068044" y="7987157"/>
                  </a:lnTo>
                  <a:lnTo>
                    <a:pt x="0" y="798715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927650" y="1230200"/>
            <a:ext cx="2341800" cy="2341800"/>
            <a:chOff x="0" y="0"/>
            <a:chExt cx="3122400" cy="3122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22422" cy="3122422"/>
            </a:xfrm>
            <a:custGeom>
              <a:avLst/>
              <a:gdLst/>
              <a:ahLst/>
              <a:cxnLst/>
              <a:rect r="r" b="b" t="t" l="l"/>
              <a:pathLst>
                <a:path h="3122422" w="3122422">
                  <a:moveTo>
                    <a:pt x="0" y="1561211"/>
                  </a:moveTo>
                  <a:cubicBezTo>
                    <a:pt x="0" y="699008"/>
                    <a:pt x="699008" y="0"/>
                    <a:pt x="1561211" y="0"/>
                  </a:cubicBezTo>
                  <a:cubicBezTo>
                    <a:pt x="2423414" y="0"/>
                    <a:pt x="3122422" y="699008"/>
                    <a:pt x="3122422" y="1561211"/>
                  </a:cubicBezTo>
                  <a:cubicBezTo>
                    <a:pt x="3122422" y="2423414"/>
                    <a:pt x="2423414" y="3122422"/>
                    <a:pt x="1561211" y="3122422"/>
                  </a:cubicBezTo>
                  <a:cubicBezTo>
                    <a:pt x="699008" y="3122422"/>
                    <a:pt x="0" y="2423414"/>
                    <a:pt x="0" y="1561211"/>
                  </a:cubicBezTo>
                  <a:close/>
                </a:path>
              </a:pathLst>
            </a:custGeom>
            <a:solidFill>
              <a:srgbClr val="E3C6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544276" y="1811276"/>
            <a:ext cx="1413350" cy="1179650"/>
          </a:xfrm>
          <a:custGeom>
            <a:avLst/>
            <a:gdLst/>
            <a:ahLst/>
            <a:cxnLst/>
            <a:rect r="r" b="b" t="t" l="l"/>
            <a:pathLst>
              <a:path h="1179650" w="1413350">
                <a:moveTo>
                  <a:pt x="0" y="0"/>
                </a:moveTo>
                <a:lnTo>
                  <a:pt x="1413350" y="0"/>
                </a:lnTo>
                <a:lnTo>
                  <a:pt x="1413350" y="1179650"/>
                </a:lnTo>
                <a:lnTo>
                  <a:pt x="0" y="117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85169" y="4310215"/>
            <a:ext cx="1928100" cy="174400"/>
          </a:xfrm>
          <a:custGeom>
            <a:avLst/>
            <a:gdLst/>
            <a:ahLst/>
            <a:cxnLst/>
            <a:rect r="r" b="b" t="t" l="l"/>
            <a:pathLst>
              <a:path h="174400" w="1928100">
                <a:moveTo>
                  <a:pt x="0" y="0"/>
                </a:moveTo>
                <a:lnTo>
                  <a:pt x="1928100" y="0"/>
                </a:lnTo>
                <a:lnTo>
                  <a:pt x="1928100" y="174400"/>
                </a:lnTo>
                <a:lnTo>
                  <a:pt x="0" y="174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7960" y="6538118"/>
            <a:ext cx="4289666" cy="3201163"/>
          </a:xfrm>
          <a:custGeom>
            <a:avLst/>
            <a:gdLst/>
            <a:ahLst/>
            <a:cxnLst/>
            <a:rect r="r" b="b" t="t" l="l"/>
            <a:pathLst>
              <a:path h="3201163" w="4289666">
                <a:moveTo>
                  <a:pt x="0" y="0"/>
                </a:moveTo>
                <a:lnTo>
                  <a:pt x="4289666" y="0"/>
                </a:lnTo>
                <a:lnTo>
                  <a:pt x="4289666" y="3201164"/>
                </a:lnTo>
                <a:lnTo>
                  <a:pt x="0" y="32011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03350" y="700399"/>
            <a:ext cx="3498825" cy="2221754"/>
          </a:xfrm>
          <a:custGeom>
            <a:avLst/>
            <a:gdLst/>
            <a:ahLst/>
            <a:cxnLst/>
            <a:rect r="r" b="b" t="t" l="l"/>
            <a:pathLst>
              <a:path h="2221754" w="3498825">
                <a:moveTo>
                  <a:pt x="0" y="0"/>
                </a:moveTo>
                <a:lnTo>
                  <a:pt x="3498825" y="0"/>
                </a:lnTo>
                <a:lnTo>
                  <a:pt x="3498825" y="2221754"/>
                </a:lnTo>
                <a:lnTo>
                  <a:pt x="0" y="2221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03350" y="3307620"/>
            <a:ext cx="3479725" cy="2005192"/>
          </a:xfrm>
          <a:custGeom>
            <a:avLst/>
            <a:gdLst/>
            <a:ahLst/>
            <a:cxnLst/>
            <a:rect r="r" b="b" t="t" l="l"/>
            <a:pathLst>
              <a:path h="2005192" w="3479725">
                <a:moveTo>
                  <a:pt x="0" y="0"/>
                </a:moveTo>
                <a:lnTo>
                  <a:pt x="3479725" y="0"/>
                </a:lnTo>
                <a:lnTo>
                  <a:pt x="3479725" y="2005191"/>
                </a:lnTo>
                <a:lnTo>
                  <a:pt x="0" y="2005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67804" y="7262199"/>
            <a:ext cx="7034421" cy="3024801"/>
          </a:xfrm>
          <a:custGeom>
            <a:avLst/>
            <a:gdLst/>
            <a:ahLst/>
            <a:cxnLst/>
            <a:rect r="r" b="b" t="t" l="l"/>
            <a:pathLst>
              <a:path h="3024801" w="7034421">
                <a:moveTo>
                  <a:pt x="0" y="0"/>
                </a:moveTo>
                <a:lnTo>
                  <a:pt x="7034421" y="0"/>
                </a:lnTo>
                <a:lnTo>
                  <a:pt x="7034421" y="3024801"/>
                </a:lnTo>
                <a:lnTo>
                  <a:pt x="0" y="3024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08725" y="3005290"/>
            <a:ext cx="905175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general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08725" y="4747276"/>
            <a:ext cx="9051750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Procesar un conjunto de datos de ofertas de empleo para explorar la relación entre el país, el género, la experiencia previa y el tipo de puesto con el fin de identificar patrones y posibles disparidades.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54465" y="920862"/>
            <a:ext cx="1522515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específicos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0916" y="4338638"/>
            <a:ext cx="480878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351F5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Limpiar y organizar posibles columnas de interés del DataFrame original, para crear un DataFrame listo para un análisis del panorama general.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57450" y="4783283"/>
            <a:ext cx="3929977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351F5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Calcular cuántas ofertas de empleo hay por país y obtener los porcentajes por preferencia de género.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86836" y="3537623"/>
            <a:ext cx="7544286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Limpieza de datos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57306" y="3302146"/>
            <a:ext cx="4930265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# Ofertas de empleo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098650" y="1945200"/>
            <a:ext cx="3207200" cy="90250"/>
          </a:xfrm>
          <a:custGeom>
            <a:avLst/>
            <a:gdLst/>
            <a:ahLst/>
            <a:cxnLst/>
            <a:rect r="r" b="b" t="t" l="l"/>
            <a:pathLst>
              <a:path h="90250" w="3207200">
                <a:moveTo>
                  <a:pt x="0" y="0"/>
                </a:moveTo>
                <a:lnTo>
                  <a:pt x="3207200" y="0"/>
                </a:lnTo>
                <a:lnTo>
                  <a:pt x="3207200" y="90250"/>
                </a:lnTo>
                <a:lnTo>
                  <a:pt x="0" y="9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4604" y="736304"/>
            <a:ext cx="363812" cy="493900"/>
          </a:xfrm>
          <a:custGeom>
            <a:avLst/>
            <a:gdLst/>
            <a:ahLst/>
            <a:cxnLst/>
            <a:rect r="r" b="b" t="t" l="l"/>
            <a:pathLst>
              <a:path h="493900" w="363812">
                <a:moveTo>
                  <a:pt x="0" y="0"/>
                </a:moveTo>
                <a:lnTo>
                  <a:pt x="363812" y="0"/>
                </a:lnTo>
                <a:lnTo>
                  <a:pt x="363812" y="493900"/>
                </a:lnTo>
                <a:lnTo>
                  <a:pt x="0" y="493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952415" y="4338638"/>
            <a:ext cx="390914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351F5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Comparar la oferta laboral de México y Estados Unidos.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4098" y="3537623"/>
            <a:ext cx="4685202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Oferta laboral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4465" y="8121598"/>
            <a:ext cx="426344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351F5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Explorar qué puestos se ofertan en ambos países y ver su relación con el género.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04201" y="8293048"/>
            <a:ext cx="441429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351F5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Determinar qué puestos STEM se ofertan en ambos países y ver su relación con el género.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893" y="6592835"/>
            <a:ext cx="487082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Puestos por género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04201" y="6892873"/>
            <a:ext cx="4483370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Representación 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61556" y="8121598"/>
            <a:ext cx="391028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351F5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Evaluar la brecha salarial entre hombres y mujeres, en ambos países.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61556" y="6592835"/>
            <a:ext cx="3910287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Brecha de género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54465" y="920862"/>
            <a:ext cx="148501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Planteamiento del problema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012990" y="3536853"/>
            <a:ext cx="6246310" cy="4317762"/>
          </a:xfrm>
          <a:custGeom>
            <a:avLst/>
            <a:gdLst/>
            <a:ahLst/>
            <a:cxnLst/>
            <a:rect r="r" b="b" t="t" l="l"/>
            <a:pathLst>
              <a:path h="4317762" w="6246310">
                <a:moveTo>
                  <a:pt x="0" y="0"/>
                </a:moveTo>
                <a:lnTo>
                  <a:pt x="6246310" y="0"/>
                </a:lnTo>
                <a:lnTo>
                  <a:pt x="6246310" y="4317761"/>
                </a:lnTo>
                <a:lnTo>
                  <a:pt x="0" y="4317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4465" y="2733676"/>
            <a:ext cx="8564347" cy="673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Las mujeres suelen enfrentarse a desafíos en la obtención de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empleos y salarios justos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 entre empleados hombres, niveles de experiencia, o país. El hecho de que las empresas contratantes tengan preferencias de género podría influir en la obtención de empleos decentes para el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género femenino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. Este proyecto tiene como objetivo procesar un conjunto de datos de ofertas de empleo en sitios online para descubrir patrones y posibles 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inequidades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 en la distribución de salarios y en la oferta laboral en función de factores como</a:t>
            </a:r>
            <a:r>
              <a:rPr lang="en-US" b="true" sz="27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 el país, el género, la experiencia previa y el tipo de puesto</a:t>
            </a: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359"/>
              </a:lnSpc>
            </a:pPr>
          </a:p>
          <a:p>
            <a:pPr algn="l" marL="726440" indent="-363220" lvl="1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8899300"/>
            <a:ext cx="18326400" cy="1387800"/>
            <a:chOff x="0" y="0"/>
            <a:chExt cx="24435200" cy="185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1850390"/>
            </a:xfrm>
            <a:custGeom>
              <a:avLst/>
              <a:gdLst/>
              <a:ahLst/>
              <a:cxnLst/>
              <a:rect r="r" b="b" t="t" l="l"/>
              <a:pathLst>
                <a:path h="1850390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1850390"/>
                  </a:lnTo>
                  <a:lnTo>
                    <a:pt x="0" y="1850390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58576" y="633250"/>
            <a:ext cx="1596800" cy="1582650"/>
          </a:xfrm>
          <a:custGeom>
            <a:avLst/>
            <a:gdLst/>
            <a:ahLst/>
            <a:cxnLst/>
            <a:rect r="r" b="b" t="t" l="l"/>
            <a:pathLst>
              <a:path h="1582650" w="1596800">
                <a:moveTo>
                  <a:pt x="0" y="0"/>
                </a:moveTo>
                <a:lnTo>
                  <a:pt x="1596800" y="0"/>
                </a:lnTo>
                <a:lnTo>
                  <a:pt x="1596800" y="1582650"/>
                </a:lnTo>
                <a:lnTo>
                  <a:pt x="0" y="1582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74987" y="983598"/>
            <a:ext cx="11738031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Posibles preguntas de investigación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1931" y="3420941"/>
            <a:ext cx="15684144" cy="485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● ¿Cuántas ofertas hay en México? ¿Y en Estados Unidos?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● De estos, ¿cuál es la proporción entre ofertas para hombres, mujeres y ambos?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● ¿Cuántos puestos diferentes se ofrecen México? ¿Y en Estados Unidos?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● ¿Acaso México y Estados Unidos tienen los mismos puestos?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● ¿Cuáles puestos de los que se ofertan pertenecen al área STEM?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● ¿Cuántas ofertas STEM van dirigidas a mujeres? ¿Cuántas van dirigidas a hombres?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● ¿Cómovaría el salario para hombres y mujeres en estos dos países?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160900" y="2913280"/>
            <a:ext cx="1928100" cy="174400"/>
          </a:xfrm>
          <a:custGeom>
            <a:avLst/>
            <a:gdLst/>
            <a:ahLst/>
            <a:cxnLst/>
            <a:rect r="r" b="b" t="t" l="l"/>
            <a:pathLst>
              <a:path h="174400" w="1928100">
                <a:moveTo>
                  <a:pt x="0" y="0"/>
                </a:moveTo>
                <a:lnTo>
                  <a:pt x="1928100" y="0"/>
                </a:lnTo>
                <a:lnTo>
                  <a:pt x="1928100" y="174400"/>
                </a:lnTo>
                <a:lnTo>
                  <a:pt x="0" y="174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58576" y="8290866"/>
            <a:ext cx="1135754" cy="1080176"/>
            <a:chOff x="0" y="0"/>
            <a:chExt cx="1514339" cy="1440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14348" cy="1440307"/>
            </a:xfrm>
            <a:custGeom>
              <a:avLst/>
              <a:gdLst/>
              <a:ahLst/>
              <a:cxnLst/>
              <a:rect r="r" b="b" t="t" l="l"/>
              <a:pathLst>
                <a:path h="1440307" w="1514348">
                  <a:moveTo>
                    <a:pt x="523240" y="0"/>
                  </a:moveTo>
                  <a:lnTo>
                    <a:pt x="534670" y="413893"/>
                  </a:lnTo>
                  <a:lnTo>
                    <a:pt x="144653" y="275082"/>
                  </a:lnTo>
                  <a:lnTo>
                    <a:pt x="397129" y="603123"/>
                  </a:lnTo>
                  <a:lnTo>
                    <a:pt x="0" y="720090"/>
                  </a:lnTo>
                  <a:lnTo>
                    <a:pt x="397129" y="837057"/>
                  </a:lnTo>
                  <a:lnTo>
                    <a:pt x="144653" y="1165098"/>
                  </a:lnTo>
                  <a:lnTo>
                    <a:pt x="534670" y="1026414"/>
                  </a:lnTo>
                  <a:lnTo>
                    <a:pt x="523240" y="1440307"/>
                  </a:lnTo>
                  <a:lnTo>
                    <a:pt x="757174" y="1098677"/>
                  </a:lnTo>
                  <a:lnTo>
                    <a:pt x="991108" y="1440180"/>
                  </a:lnTo>
                  <a:lnTo>
                    <a:pt x="979678" y="1026287"/>
                  </a:lnTo>
                  <a:lnTo>
                    <a:pt x="1369695" y="1165098"/>
                  </a:lnTo>
                  <a:lnTo>
                    <a:pt x="1117219" y="837057"/>
                  </a:lnTo>
                  <a:lnTo>
                    <a:pt x="1514348" y="720090"/>
                  </a:lnTo>
                  <a:lnTo>
                    <a:pt x="1117219" y="603123"/>
                  </a:lnTo>
                  <a:lnTo>
                    <a:pt x="1369695" y="275082"/>
                  </a:lnTo>
                  <a:lnTo>
                    <a:pt x="979678" y="413893"/>
                  </a:lnTo>
                  <a:lnTo>
                    <a:pt x="991108" y="0"/>
                  </a:lnTo>
                  <a:lnTo>
                    <a:pt x="757174" y="341503"/>
                  </a:lnTo>
                  <a:lnTo>
                    <a:pt x="523240" y="0"/>
                  </a:lnTo>
                  <a:close/>
                </a:path>
              </a:pathLst>
            </a:custGeom>
            <a:solidFill>
              <a:srgbClr val="351F5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53539" y="884477"/>
            <a:ext cx="806874" cy="1080196"/>
          </a:xfrm>
          <a:custGeom>
            <a:avLst/>
            <a:gdLst/>
            <a:ahLst/>
            <a:cxnLst/>
            <a:rect r="r" b="b" t="t" l="l"/>
            <a:pathLst>
              <a:path h="1080196" w="806874">
                <a:moveTo>
                  <a:pt x="0" y="0"/>
                </a:moveTo>
                <a:lnTo>
                  <a:pt x="806874" y="0"/>
                </a:lnTo>
                <a:lnTo>
                  <a:pt x="806874" y="1080196"/>
                </a:lnTo>
                <a:lnTo>
                  <a:pt x="0" y="10801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234600" cy="10287000"/>
            <a:chOff x="0" y="0"/>
            <a:chExt cx="123128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12777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312777">
                  <a:moveTo>
                    <a:pt x="0" y="0"/>
                  </a:moveTo>
                  <a:lnTo>
                    <a:pt x="12312777" y="0"/>
                  </a:lnTo>
                  <a:lnTo>
                    <a:pt x="12312777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4FA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68500" y="2148300"/>
            <a:ext cx="10551000" cy="5990400"/>
            <a:chOff x="0" y="0"/>
            <a:chExt cx="14068000" cy="7987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68044" cy="7987157"/>
            </a:xfrm>
            <a:custGeom>
              <a:avLst/>
              <a:gdLst/>
              <a:ahLst/>
              <a:cxnLst/>
              <a:rect r="r" b="b" t="t" l="l"/>
              <a:pathLst>
                <a:path h="7987157" w="14068044">
                  <a:moveTo>
                    <a:pt x="0" y="0"/>
                  </a:moveTo>
                  <a:lnTo>
                    <a:pt x="14068044" y="0"/>
                  </a:lnTo>
                  <a:lnTo>
                    <a:pt x="14068044" y="7987157"/>
                  </a:lnTo>
                  <a:lnTo>
                    <a:pt x="0" y="798715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38574" y="8018764"/>
            <a:ext cx="4606388" cy="2268260"/>
            <a:chOff x="0" y="0"/>
            <a:chExt cx="6141851" cy="30243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41847" cy="3024251"/>
            </a:xfrm>
            <a:custGeom>
              <a:avLst/>
              <a:gdLst/>
              <a:ahLst/>
              <a:cxnLst/>
              <a:rect r="r" b="b" t="t" l="l"/>
              <a:pathLst>
                <a:path h="3024251" w="6141847">
                  <a:moveTo>
                    <a:pt x="2537714" y="0"/>
                  </a:moveTo>
                  <a:lnTo>
                    <a:pt x="2545842" y="1581404"/>
                  </a:lnTo>
                  <a:lnTo>
                    <a:pt x="1535430" y="364744"/>
                  </a:lnTo>
                  <a:lnTo>
                    <a:pt x="2083943" y="1848104"/>
                  </a:lnTo>
                  <a:lnTo>
                    <a:pt x="718566" y="1050417"/>
                  </a:lnTo>
                  <a:lnTo>
                    <a:pt x="1741170" y="2256536"/>
                  </a:lnTo>
                  <a:lnTo>
                    <a:pt x="185166" y="1973961"/>
                  </a:lnTo>
                  <a:lnTo>
                    <a:pt x="1558798" y="2757678"/>
                  </a:lnTo>
                  <a:lnTo>
                    <a:pt x="0" y="3024251"/>
                  </a:lnTo>
                  <a:lnTo>
                    <a:pt x="6141847" y="3024251"/>
                  </a:lnTo>
                  <a:lnTo>
                    <a:pt x="4583049" y="2757678"/>
                  </a:lnTo>
                  <a:lnTo>
                    <a:pt x="5956681" y="1973961"/>
                  </a:lnTo>
                  <a:lnTo>
                    <a:pt x="4400677" y="2256536"/>
                  </a:lnTo>
                  <a:lnTo>
                    <a:pt x="5423408" y="1050417"/>
                  </a:lnTo>
                  <a:lnTo>
                    <a:pt x="4058031" y="1848104"/>
                  </a:lnTo>
                  <a:lnTo>
                    <a:pt x="4606544" y="364744"/>
                  </a:lnTo>
                  <a:lnTo>
                    <a:pt x="3596259" y="1581531"/>
                  </a:lnTo>
                  <a:lnTo>
                    <a:pt x="3604133" y="0"/>
                  </a:lnTo>
                  <a:lnTo>
                    <a:pt x="3070987" y="1488821"/>
                  </a:lnTo>
                  <a:lnTo>
                    <a:pt x="2537714" y="0"/>
                  </a:lnTo>
                  <a:close/>
                </a:path>
              </a:pathLst>
            </a:custGeom>
            <a:solidFill>
              <a:srgbClr val="351F5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927650" y="1230200"/>
            <a:ext cx="2341800" cy="2341800"/>
            <a:chOff x="0" y="0"/>
            <a:chExt cx="3122400" cy="312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22422" cy="3122422"/>
            </a:xfrm>
            <a:custGeom>
              <a:avLst/>
              <a:gdLst/>
              <a:ahLst/>
              <a:cxnLst/>
              <a:rect r="r" b="b" t="t" l="l"/>
              <a:pathLst>
                <a:path h="3122422" w="3122422">
                  <a:moveTo>
                    <a:pt x="0" y="1561211"/>
                  </a:moveTo>
                  <a:cubicBezTo>
                    <a:pt x="0" y="699008"/>
                    <a:pt x="699008" y="0"/>
                    <a:pt x="1561211" y="0"/>
                  </a:cubicBezTo>
                  <a:cubicBezTo>
                    <a:pt x="2423414" y="0"/>
                    <a:pt x="3122422" y="699008"/>
                    <a:pt x="3122422" y="1561211"/>
                  </a:cubicBezTo>
                  <a:cubicBezTo>
                    <a:pt x="3122422" y="2423414"/>
                    <a:pt x="2423414" y="3122422"/>
                    <a:pt x="1561211" y="3122422"/>
                  </a:cubicBezTo>
                  <a:cubicBezTo>
                    <a:pt x="699008" y="3122422"/>
                    <a:pt x="0" y="2423414"/>
                    <a:pt x="0" y="1561211"/>
                  </a:cubicBezTo>
                  <a:close/>
                </a:path>
              </a:pathLst>
            </a:custGeom>
            <a:solidFill>
              <a:srgbClr val="E3C6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544276" y="1811276"/>
            <a:ext cx="1413350" cy="1179650"/>
          </a:xfrm>
          <a:custGeom>
            <a:avLst/>
            <a:gdLst/>
            <a:ahLst/>
            <a:cxnLst/>
            <a:rect r="r" b="b" t="t" l="l"/>
            <a:pathLst>
              <a:path h="1179650" w="1413350">
                <a:moveTo>
                  <a:pt x="0" y="0"/>
                </a:moveTo>
                <a:lnTo>
                  <a:pt x="1413350" y="0"/>
                </a:lnTo>
                <a:lnTo>
                  <a:pt x="1413350" y="1179650"/>
                </a:lnTo>
                <a:lnTo>
                  <a:pt x="0" y="117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08725" y="2601685"/>
            <a:ext cx="905175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Posible solución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833321" y="3732210"/>
            <a:ext cx="1928100" cy="174400"/>
          </a:xfrm>
          <a:custGeom>
            <a:avLst/>
            <a:gdLst/>
            <a:ahLst/>
            <a:cxnLst/>
            <a:rect r="r" b="b" t="t" l="l"/>
            <a:pathLst>
              <a:path h="174400" w="1928100">
                <a:moveTo>
                  <a:pt x="0" y="0"/>
                </a:moveTo>
                <a:lnTo>
                  <a:pt x="1928100" y="0"/>
                </a:lnTo>
                <a:lnTo>
                  <a:pt x="1928100" y="174400"/>
                </a:lnTo>
                <a:lnTo>
                  <a:pt x="0" y="174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0945" y="6795853"/>
            <a:ext cx="3277780" cy="3259901"/>
          </a:xfrm>
          <a:custGeom>
            <a:avLst/>
            <a:gdLst/>
            <a:ahLst/>
            <a:cxnLst/>
            <a:rect r="r" b="b" t="t" l="l"/>
            <a:pathLst>
              <a:path h="3259901" w="3277780">
                <a:moveTo>
                  <a:pt x="0" y="0"/>
                </a:moveTo>
                <a:lnTo>
                  <a:pt x="3277780" y="0"/>
                </a:lnTo>
                <a:lnTo>
                  <a:pt x="3277780" y="3259900"/>
                </a:lnTo>
                <a:lnTo>
                  <a:pt x="0" y="3259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60475" y="343701"/>
            <a:ext cx="3374136" cy="4114800"/>
          </a:xfrm>
          <a:custGeom>
            <a:avLst/>
            <a:gdLst/>
            <a:ahLst/>
            <a:cxnLst/>
            <a:rect r="r" b="b" t="t" l="l"/>
            <a:pathLst>
              <a:path h="4114800" w="3374136">
                <a:moveTo>
                  <a:pt x="0" y="0"/>
                </a:moveTo>
                <a:lnTo>
                  <a:pt x="3374136" y="0"/>
                </a:lnTo>
                <a:lnTo>
                  <a:pt x="3374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098550" y="4381537"/>
            <a:ext cx="10168549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Implementar un </a:t>
            </a:r>
            <a:r>
              <a:rPr lang="en-US" b="true" sz="25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proceso de limpieza y procesamiento de datos utilizando Python</a:t>
            </a:r>
            <a:r>
              <a:rPr lang="en-US" sz="25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 y la librería </a:t>
            </a:r>
            <a:r>
              <a:rPr lang="en-US" b="true" sz="2599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pandas</a:t>
            </a:r>
            <a:r>
              <a:rPr lang="en-US" sz="2599">
                <a:solidFill>
                  <a:srgbClr val="351F5D"/>
                </a:solidFill>
                <a:latin typeface="Poppins"/>
                <a:ea typeface="Poppins"/>
                <a:cs typeface="Poppins"/>
                <a:sym typeface="Poppins"/>
              </a:rPr>
              <a:t>. Se abordarán tareas como renombramiento de columnas, eliminación de columnas, limpieza de datos, filtración, merge, indexación, establecimiento de variables, funciones, funciones de agregación, agrupamientos y creación de listas, series y dataframes. El procesamiento de estos datos permitirá que los mismos estén listos para futuros análisis más complejos.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32" r="0" b="-8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50" y="9786600"/>
            <a:ext cx="18326400" cy="500400"/>
            <a:chOff x="0" y="0"/>
            <a:chExt cx="24435200" cy="66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5181" cy="667258"/>
            </a:xfrm>
            <a:custGeom>
              <a:avLst/>
              <a:gdLst/>
              <a:ahLst/>
              <a:cxnLst/>
              <a:rect r="r" b="b" t="t" l="l"/>
              <a:pathLst>
                <a:path h="667258" w="24435181">
                  <a:moveTo>
                    <a:pt x="0" y="0"/>
                  </a:moveTo>
                  <a:lnTo>
                    <a:pt x="24435181" y="0"/>
                  </a:lnTo>
                  <a:lnTo>
                    <a:pt x="24435181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CD88F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233034"/>
            <a:ext cx="10584205" cy="7025266"/>
          </a:xfrm>
          <a:custGeom>
            <a:avLst/>
            <a:gdLst/>
            <a:ahLst/>
            <a:cxnLst/>
            <a:rect r="r" b="b" t="t" l="l"/>
            <a:pathLst>
              <a:path h="7025266" w="10584205">
                <a:moveTo>
                  <a:pt x="0" y="0"/>
                </a:moveTo>
                <a:lnTo>
                  <a:pt x="10584205" y="0"/>
                </a:lnTo>
                <a:lnTo>
                  <a:pt x="10584205" y="7025266"/>
                </a:lnTo>
                <a:lnTo>
                  <a:pt x="0" y="702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4465" y="920862"/>
            <a:ext cx="152251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CD88FD"/>
                </a:solidFill>
                <a:latin typeface="Poppins Bold"/>
                <a:ea typeface="Poppins Bold"/>
                <a:cs typeface="Poppins Bold"/>
                <a:sym typeface="Poppins Bold"/>
              </a:rPr>
              <a:t>Adquisición 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50518" y="4621717"/>
            <a:ext cx="4808782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Importo librerías, abro el .csv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351F5D"/>
                </a:solidFill>
                <a:latin typeface="Poppins Bold"/>
                <a:ea typeface="Poppins Bold"/>
                <a:cs typeface="Poppins Bold"/>
                <a:sym typeface="Poppins Bold"/>
              </a:rPr>
              <a:t>try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DAGQM9eNJYU</dc:identifier>
  <dcterms:modified xsi:type="dcterms:W3CDTF">2011-08-01T06:04:30Z</dcterms:modified>
  <cp:revision>1</cp:revision>
  <dc:title>Women working</dc:title>
</cp:coreProperties>
</file>